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8" r:id="rId2"/>
    <p:sldId id="278" r:id="rId3"/>
    <p:sldId id="273" r:id="rId4"/>
    <p:sldId id="294" r:id="rId5"/>
    <p:sldId id="266" r:id="rId6"/>
    <p:sldId id="295" r:id="rId7"/>
    <p:sldId id="296" r:id="rId8"/>
    <p:sldId id="297" r:id="rId9"/>
    <p:sldId id="301" r:id="rId10"/>
    <p:sldId id="261" r:id="rId11"/>
    <p:sldId id="262" r:id="rId12"/>
    <p:sldId id="298" r:id="rId13"/>
    <p:sldId id="299" r:id="rId14"/>
    <p:sldId id="274" r:id="rId15"/>
    <p:sldId id="275" r:id="rId16"/>
    <p:sldId id="276" r:id="rId17"/>
    <p:sldId id="277" r:id="rId18"/>
    <p:sldId id="302" r:id="rId19"/>
    <p:sldId id="280" r:id="rId20"/>
    <p:sldId id="282" r:id="rId21"/>
    <p:sldId id="303" r:id="rId22"/>
    <p:sldId id="308" r:id="rId23"/>
    <p:sldId id="311" r:id="rId24"/>
    <p:sldId id="285" r:id="rId25"/>
    <p:sldId id="312" r:id="rId26"/>
    <p:sldId id="305" r:id="rId27"/>
    <p:sldId id="291" r:id="rId28"/>
    <p:sldId id="30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1" autoAdjust="0"/>
    <p:restoredTop sz="91516" autoAdjust="0"/>
  </p:normalViewPr>
  <p:slideViewPr>
    <p:cSldViewPr>
      <p:cViewPr>
        <p:scale>
          <a:sx n="100" d="100"/>
          <a:sy n="100" d="100"/>
        </p:scale>
        <p:origin x="-1308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07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17F6B-B369-4094-8045-76676416276E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5C879-9133-4863-AB1F-659601608D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5C879-9133-4863-AB1F-659601608D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23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484EF00-01C6-411E-B16E-A67B35EC81A5}" type="slidenum">
              <a:rPr lang="en-US" altLang="en-US" b="0">
                <a:latin typeface="Arial" charset="0"/>
              </a:rPr>
              <a:pPr/>
              <a:t>21</a:t>
            </a:fld>
            <a:endParaRPr lang="en-US" altLang="en-US" b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C5EA20-537B-4363-ACFD-A90305645C46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CB8CB3A-FAFE-41F8-A7AF-2C1CD0913AFD}" type="slidenum">
              <a:rPr lang="en-US" altLang="en-US" b="0">
                <a:latin typeface="Arial" charset="0"/>
              </a:rPr>
              <a:pPr/>
              <a:t>24</a:t>
            </a:fld>
            <a:endParaRPr lang="en-US" altLang="en-US" b="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484EF00-01C6-411E-B16E-A67B35EC81A5}" type="slidenum">
              <a:rPr lang="en-US" altLang="en-US" b="0">
                <a:latin typeface="Arial" charset="0"/>
              </a:rPr>
              <a:pPr/>
              <a:t>26</a:t>
            </a:fld>
            <a:endParaRPr lang="en-US" altLang="en-US" b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0D51ECE-6002-49DB-B030-F9A0F7C63859}" type="slidenum">
              <a:rPr lang="en-US" altLang="en-US" b="0">
                <a:latin typeface="Arial" charset="0"/>
              </a:rPr>
              <a:pPr/>
              <a:t>27</a:t>
            </a:fld>
            <a:endParaRPr lang="en-US" altLang="en-US" b="0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383398C-7999-4CDC-86BE-60E082871688}" type="slidenum">
              <a:rPr lang="en-US" altLang="en-US" b="0">
                <a:latin typeface="Arial" pitchFamily="34" charset="0"/>
              </a:rPr>
              <a:pPr/>
              <a:t>3</a:t>
            </a:fld>
            <a:endParaRPr lang="en-US" altLang="en-US" b="0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5C879-9133-4863-AB1F-659601608D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4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0704CC-AA1A-4288-9EA2-1FABBABD4A45}" type="slidenum">
              <a:rPr lang="en-US" altLang="en-US" b="0">
                <a:latin typeface="Arial" charset="0"/>
              </a:rPr>
              <a:pPr/>
              <a:t>14</a:t>
            </a:fld>
            <a:endParaRPr lang="en-US" altLang="en-US" b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92BC73E-79AB-4EBD-A534-7FF65FDAAA1A}" type="slidenum">
              <a:rPr lang="en-US" altLang="en-US" b="0">
                <a:latin typeface="Arial" charset="0"/>
              </a:rPr>
              <a:pPr/>
              <a:t>15</a:t>
            </a:fld>
            <a:endParaRPr lang="en-US" altLang="en-US" b="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5A1915B-EF2D-4F0D-B842-6AB9B4BCA805}" type="slidenum">
              <a:rPr lang="en-US" altLang="en-US" b="0">
                <a:latin typeface="Arial" charset="0"/>
              </a:rPr>
              <a:pPr/>
              <a:t>16</a:t>
            </a:fld>
            <a:endParaRPr lang="en-US" altLang="en-US" b="0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484EF00-01C6-411E-B16E-A67B35EC81A5}" type="slidenum">
              <a:rPr lang="en-US" altLang="en-US" b="0">
                <a:latin typeface="Arial" charset="0"/>
              </a:rPr>
              <a:pPr/>
              <a:t>17</a:t>
            </a:fld>
            <a:endParaRPr lang="en-US" altLang="en-US" b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87E3F36-7981-4242-BC42-49A09179F718}" type="slidenum">
              <a:rPr lang="en-US" altLang="en-US" b="0">
                <a:latin typeface="Arial" charset="0"/>
              </a:rPr>
              <a:pPr/>
              <a:t>19</a:t>
            </a:fld>
            <a:endParaRPr lang="en-US" altLang="en-US" b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D571E92-98E9-4CAC-919F-69B4EA7D81AA}" type="slidenum">
              <a:rPr lang="en-US" altLang="en-US" b="0">
                <a:latin typeface="Arial" charset="0"/>
              </a:rPr>
              <a:pPr/>
              <a:t>20</a:t>
            </a:fld>
            <a:endParaRPr lang="en-US" altLang="en-US" b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38A9-A2DB-4085-9A4E-274437D48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935C-245B-4D0F-B7D6-5BBF8A85D3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8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38A9-A2DB-4085-9A4E-274437D48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935C-245B-4D0F-B7D6-5BBF8A85D3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1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38A9-A2DB-4085-9A4E-274437D48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935C-245B-4D0F-B7D6-5BBF8A85D3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44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CBFDC-D605-4CF8-AB3F-FF2477D02D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54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38A9-A2DB-4085-9A4E-274437D48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935C-245B-4D0F-B7D6-5BBF8A85D3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8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38A9-A2DB-4085-9A4E-274437D48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935C-245B-4D0F-B7D6-5BBF8A85D3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1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38A9-A2DB-4085-9A4E-274437D48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935C-245B-4D0F-B7D6-5BBF8A85D3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6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38A9-A2DB-4085-9A4E-274437D48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935C-245B-4D0F-B7D6-5BBF8A85D3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68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38A9-A2DB-4085-9A4E-274437D48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935C-245B-4D0F-B7D6-5BBF8A85D3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42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38A9-A2DB-4085-9A4E-274437D48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935C-245B-4D0F-B7D6-5BBF8A85D3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4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38A9-A2DB-4085-9A4E-274437D48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935C-245B-4D0F-B7D6-5BBF8A85D3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8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38A9-A2DB-4085-9A4E-274437D48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935C-245B-4D0F-B7D6-5BBF8A85D3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0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10F91"/>
            </a:gs>
            <a:gs pos="100000">
              <a:srgbClr val="00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F38A9-A2DB-4085-9A4E-274437D489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7935C-245B-4D0F-B7D6-5BBF8A85D3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6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-76200" y="228600"/>
            <a:ext cx="922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Significant Pasture Pests and their Control</a:t>
            </a:r>
            <a:endParaRPr lang="en-US" sz="44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Bright" panose="02040602050505020304" pitchFamily="18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800099" y="2667000"/>
            <a:ext cx="761999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/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Norm Leppla, Director</a:t>
            </a:r>
          </a:p>
          <a:p>
            <a:pPr marL="342900" indent="-342900" algn="ctr"/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UF/IFAS Statewide IPM </a:t>
            </a: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Program</a:t>
            </a:r>
          </a:p>
          <a:p>
            <a:pPr marL="342900" indent="-342900" algn="ctr"/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Chris Kerr, DPM Student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1866898" y="5334000"/>
            <a:ext cx="5486400" cy="838200"/>
            <a:chOff x="533400" y="5562600"/>
            <a:chExt cx="5791200" cy="914400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227" y="5562600"/>
              <a:ext cx="3108373" cy="9144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562602"/>
              <a:ext cx="2667000" cy="91439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287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57150" y="855663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Acetylcholine esterase inhibitor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Carbamates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Carbaryl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Organophosphates,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Malathion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GABA-gated chloride channel antagonists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Cyclodiene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organochlorines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chlordane;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Phenylpyrazoles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Fipronil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Sodium channel modulators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Pyrethroids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Pyrethrins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Bifenthrin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DDT,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Methoxychlor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DDT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Nicotinic Acetylcholine receptor agonists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Neonicotinoids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Imidacloprid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Nicotine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Nicotine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Sulfoxaflor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Sulfoxaflor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Nicotinic Acetylcholine receptor allosteric activators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Spinosyns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Spinosad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Chloride channel activators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Avermectins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Abamectin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Milbemycins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Juvenile hormone mimics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(Juvenile hormone analogues,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Methoprene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Fenoxycarb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Pyriproxyfen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Miscellaneous nonspecific (multi-site) inhibitors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(Alky halides, 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Methyl bromide, Chloropicrin,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Sulfuryl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fluoride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 </a:t>
            </a:r>
            <a:r>
              <a:rPr lang="en-US" sz="1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homopteran</a:t>
            </a: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feeding blockers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Pymetrozine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Flonicamid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Mite growth inhibitors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Clofentezine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Microbial disruptor of insect </a:t>
            </a:r>
            <a:r>
              <a:rPr lang="en-US" sz="1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midgut</a:t>
            </a: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(Bacillus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thuringiensis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the insecticidal proteins they produce; </a:t>
            </a:r>
            <a:r>
              <a:rPr lang="en-US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Bacillus </a:t>
            </a:r>
            <a:r>
              <a:rPr lang="en-US" sz="1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sphaericus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Inhibitors of mitochondrial ATP synthase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Diafenthiuron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Organotin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miticides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Azocyclotin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Uncouplers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oxidative phosphorylation via disruption of proton gradient (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Chlorfenapyr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Sulfuramid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Nicotinic acetylcholine receptor channel blockers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Nereistoxin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analogues,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Bensultap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Inhibitors of chitin biosynthesis, type 0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Benzoylureas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Diflubenzuron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Inhibitors of chitin biosynthesis, type 1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Buprofezin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Moulting</a:t>
            </a: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disruptor, Dipteran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Cyromazine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Ecdysone</a:t>
            </a: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receptor agonists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Diacylhydrazines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Tebufenozide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Octopaminergic</a:t>
            </a: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receptor agonists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Amitraz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Mitochondrial complex III electron transport inhibitors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Hydramethylnon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Mitochondrial complex I electron transport inhibitors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(METI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acaricides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insecticides,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Fenpyroximate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Rotenone)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Voltage-dependent sodium channel blockers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Indoxacarb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Inhibitors of acetyl CoA carboxylase - Lipid synthesis, growth regulation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Tetronic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Tetramic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acid derivatives,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Spirotetramat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Mitochondrial complex IV electron transport inhibitors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Zinc phosphide, Cyanide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Mitochondrial complex II electron transport inhibitors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(Beta-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ketonitrile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derivatives,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Cyenopyrafen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Vacant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Vacant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Ryanodine receptor modulators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Diamides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Chlorantraniliprole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(UN) Compounds of unknown or uncertain mode of action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Azadirachtin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Azadirachtin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Cryolite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Cryolite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" y="54114"/>
            <a:ext cx="826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IRAC Insecticide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73299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063"/>
            <a:ext cx="8991600" cy="61118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060" y="1524000"/>
            <a:ext cx="269174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urved Down Arrow 4"/>
          <p:cNvSpPr/>
          <p:nvPr/>
        </p:nvSpPr>
        <p:spPr>
          <a:xfrm rot="5400000">
            <a:off x="2828293" y="846630"/>
            <a:ext cx="951175" cy="511760"/>
          </a:xfrm>
          <a:prstGeom prst="curvedDownArrow">
            <a:avLst>
              <a:gd name="adj1" fmla="val 25000"/>
              <a:gd name="adj2" fmla="val 83125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5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01_larra wasp on 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0"/>
            <a:ext cx="4495800" cy="41290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>
            <a:spLocks noGrp="1"/>
          </p:cNvSpPr>
          <p:nvPr/>
        </p:nvSpPr>
        <p:spPr bwMode="auto">
          <a:xfrm>
            <a:off x="1828800" y="-76200"/>
            <a:ext cx="563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Biological Control</a:t>
            </a:r>
            <a:endParaRPr lang="en-US" altLang="en-US" i="1" dirty="0" smtClean="0">
              <a:solidFill>
                <a:srgbClr val="66FF3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1066800"/>
            <a:ext cx="3868738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Mole Cricket Wasp</a:t>
            </a:r>
          </a:p>
          <a:p>
            <a:pPr algn="ctr">
              <a:defRPr/>
            </a:pPr>
            <a:r>
              <a:rPr lang="en-US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Larra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bicolor</a:t>
            </a:r>
          </a:p>
        </p:txBody>
      </p:sp>
    </p:spTree>
    <p:extLst>
      <p:ext uri="{BB962C8B-B14F-4D97-AF65-F5344CB8AC3E}">
        <p14:creationId xmlns:p14="http://schemas.microsoft.com/office/powerpoint/2010/main" val="7476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314325"/>
            <a:ext cx="7391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Establish </a:t>
            </a:r>
            <a:r>
              <a:rPr lang="en-US" sz="44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IPM Program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4800" y="1600200"/>
            <a:ext cx="8534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en-US" sz="2800" dirty="0">
                <a:solidFill>
                  <a:schemeClr val="bg1"/>
                </a:solidFill>
                <a:latin typeface="Lucida Bright" pitchFamily="18" charset="0"/>
              </a:rPr>
              <a:t>Use tolerant grass cultivar or species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en-US" sz="2800" dirty="0">
                <a:solidFill>
                  <a:schemeClr val="bg1"/>
                </a:solidFill>
                <a:latin typeface="Lucida Bright" pitchFamily="18" charset="0"/>
              </a:rPr>
              <a:t>Maintain healthy grass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en-US" sz="2800" dirty="0">
                <a:solidFill>
                  <a:schemeClr val="bg1"/>
                </a:solidFill>
                <a:latin typeface="Lucida Bright" pitchFamily="18" charset="0"/>
              </a:rPr>
              <a:t>Perform routine soil testing- fertilizer or lime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en-US" sz="2800" dirty="0">
                <a:solidFill>
                  <a:schemeClr val="bg1"/>
                </a:solidFill>
                <a:latin typeface="Lucida Bright" pitchFamily="18" charset="0"/>
              </a:rPr>
              <a:t>Reduce watering during winter months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en-US" sz="2800" dirty="0">
                <a:solidFill>
                  <a:schemeClr val="bg1"/>
                </a:solidFill>
                <a:latin typeface="Lucida Bright" pitchFamily="18" charset="0"/>
              </a:rPr>
              <a:t>Plant nectar sources for Larra wasps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en-US" sz="2800" dirty="0">
                <a:solidFill>
                  <a:schemeClr val="bg1"/>
                </a:solidFill>
                <a:latin typeface="Lucida Bright" pitchFamily="18" charset="0"/>
              </a:rPr>
              <a:t>Eliminate lights during evening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en-US" sz="2800" dirty="0">
                <a:solidFill>
                  <a:schemeClr val="bg1"/>
                </a:solidFill>
                <a:latin typeface="Lucida Bright" pitchFamily="18" charset="0"/>
              </a:rPr>
              <a:t>Sample regularly for mole crickets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en-US" sz="2800" dirty="0">
                <a:solidFill>
                  <a:schemeClr val="bg1"/>
                </a:solidFill>
                <a:latin typeface="Lucida Bright" pitchFamily="18" charset="0"/>
              </a:rPr>
              <a:t>Apply insecticides if thresholds exceeded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en-US" sz="2800" dirty="0">
                <a:solidFill>
                  <a:schemeClr val="bg1"/>
                </a:solidFill>
                <a:latin typeface="Lucida Bright" pitchFamily="18" charset="0"/>
              </a:rPr>
              <a:t>Target and map infested areas- spot treat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en-US" sz="2800" dirty="0">
                <a:solidFill>
                  <a:schemeClr val="bg1"/>
                </a:solidFill>
                <a:latin typeface="Lucida Bright" pitchFamily="18" charset="0"/>
              </a:rPr>
              <a:t>Rotate insecticide classes</a:t>
            </a:r>
          </a:p>
        </p:txBody>
      </p:sp>
    </p:spTree>
    <p:extLst>
      <p:ext uri="{BB962C8B-B14F-4D97-AF65-F5344CB8AC3E}">
        <p14:creationId xmlns:p14="http://schemas.microsoft.com/office/powerpoint/2010/main" val="211114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32766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Fire Ants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49426"/>
            <a:ext cx="4191000" cy="2152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altLang="en-US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Solenopsis</a:t>
            </a:r>
            <a:r>
              <a:rPr lang="en-US" altLang="en-US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altLang="en-US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invicta</a:t>
            </a:r>
            <a:endParaRPr lang="en-US" alt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altLang="en-US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Solenopsis</a:t>
            </a:r>
            <a:r>
              <a:rPr lang="en-US" altLang="en-US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altLang="en-US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richteri</a:t>
            </a:r>
            <a:endParaRPr lang="en-US" alt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10000"/>
              <a:defRPr/>
            </a:pPr>
            <a:r>
              <a:rPr lang="en-US" altLang="en-US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Solenopsis</a:t>
            </a:r>
            <a:r>
              <a:rPr lang="en-US" altLang="en-US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altLang="en-US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geminata</a:t>
            </a:r>
            <a:endParaRPr lang="en-US" altLang="en-US" sz="2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altLang="en-US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Solenopsis</a:t>
            </a:r>
            <a:r>
              <a:rPr lang="en-US" altLang="en-US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altLang="en-US" sz="2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xyloni</a:t>
            </a:r>
            <a:endParaRPr lang="en-US" altLang="en-US" sz="28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sz="2800" b="1" i="1" dirty="0" smtClean="0">
              <a:solidFill>
                <a:schemeClr val="tx2"/>
              </a:solidFill>
            </a:endParaRPr>
          </a:p>
        </p:txBody>
      </p:sp>
      <p:pic>
        <p:nvPicPr>
          <p:cNvPr id="14340" name="Picture 4" descr="13001S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65" y="1340908"/>
            <a:ext cx="4130039" cy="315489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724400"/>
            <a:ext cx="8077200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25000"/>
              <a:buFont typeface="Arial" pitchFamily="34" charset="0"/>
              <a:buChar char="•"/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Nest in mounds, can have thousands of ants per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mound, multiple queens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25000"/>
              <a:buFont typeface="Arial" pitchFamily="34" charset="0"/>
              <a:buChar char="•"/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Omnivorous: will eat any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accessible wildlife, can be beneficial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38287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Some insect information in presentation adapted from E. A. Buss PowerPoint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15240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Red Imported Fire Ants</a:t>
            </a:r>
          </a:p>
        </p:txBody>
      </p:sp>
      <p:pic>
        <p:nvPicPr>
          <p:cNvPr id="15363" name="Picture 3" descr="redimptfire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2090" y="2424290"/>
            <a:ext cx="4848580" cy="32004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andma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19090"/>
            <a:ext cx="3733800" cy="291971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5364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IFA 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3" y="1524000"/>
            <a:ext cx="8394677" cy="48006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ire ant moun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2667000" cy="200004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76300" y="304800"/>
            <a:ext cx="77724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Red Imported Fire Ants</a:t>
            </a:r>
          </a:p>
        </p:txBody>
      </p:sp>
    </p:spTree>
    <p:extLst>
      <p:ext uri="{BB962C8B-B14F-4D97-AF65-F5344CB8AC3E}">
        <p14:creationId xmlns:p14="http://schemas.microsoft.com/office/powerpoint/2010/main" val="172533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Establish Damage Threshold and Select Management Options</a:t>
            </a:r>
            <a:r>
              <a:rPr lang="en-US" altLang="en-US" i="1" dirty="0" smtClean="0">
                <a:latin typeface="Lucida Bright" panose="02040602050505020304" pitchFamily="18" charset="0"/>
              </a:rPr>
              <a:t/>
            </a:r>
            <a:br>
              <a:rPr lang="en-US" altLang="en-US" i="1" dirty="0" smtClean="0">
                <a:latin typeface="Lucida Bright" panose="02040602050505020304" pitchFamily="18" charset="0"/>
              </a:rPr>
            </a:br>
            <a:endParaRPr lang="en-US" altLang="en-US" i="1" dirty="0" smtClean="0">
              <a:latin typeface="Lucida Bright" panose="02040602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1752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itle 3"/>
          <p:cNvSpPr>
            <a:spLocks noGrp="1"/>
          </p:cNvSpPr>
          <p:nvPr/>
        </p:nvSpPr>
        <p:spPr bwMode="auto">
          <a:xfrm>
            <a:off x="2362200" y="4580709"/>
            <a:ext cx="4419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Biological Control</a:t>
            </a:r>
            <a:endParaRPr lang="en-US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16002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Chemical Control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6343" y="5519179"/>
            <a:ext cx="192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Pathogens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58" y="4800600"/>
            <a:ext cx="1590142" cy="189882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034418"/>
              </p:ext>
            </p:extLst>
          </p:nvPr>
        </p:nvGraphicFramePr>
        <p:xfrm>
          <a:off x="1386840" y="2378148"/>
          <a:ext cx="6080760" cy="2313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1630"/>
                <a:gridCol w="1543050"/>
                <a:gridCol w="1028700"/>
                <a:gridCol w="1897380"/>
              </a:tblGrid>
              <a:tr h="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Red Imported Fire Ants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Active Ingredient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Chemical Class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IRAC Code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Product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Beauveria bassiana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Biopesticide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Naturalis 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Carbaryl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Carbamate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Sevin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Pyrethrins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Pyrethroid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Pyrenone Crop Spray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Pyriproxyfen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Pyriproxyfen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Esteem Ant Bait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Spinosad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Spinosyn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Dow Agro. Justice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Spinosad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Spinosyn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Conserve Professional Fire Ant Bait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Spinosad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Spinosyn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Ferti-lome</a:t>
                      </a:r>
                      <a:r>
                        <a:rPr lang="en-US" sz="1200" dirty="0">
                          <a:effectLst/>
                        </a:rPr>
                        <a:t> come and get it! Fire ant killer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25" y="4944079"/>
            <a:ext cx="1828575" cy="168532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0600" y="5555907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Phorid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flies</a:t>
            </a:r>
          </a:p>
        </p:txBody>
      </p:sp>
    </p:spTree>
    <p:extLst>
      <p:ext uri="{BB962C8B-B14F-4D97-AF65-F5344CB8AC3E}">
        <p14:creationId xmlns:p14="http://schemas.microsoft.com/office/powerpoint/2010/main" val="12520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Chemical Control Strategies</a:t>
            </a:r>
            <a:endParaRPr lang="en-US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6482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None/>
              <a:defRPr/>
            </a:pPr>
            <a:r>
              <a:rPr lang="en-US" altLang="en-US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Two Step Method</a:t>
            </a:r>
            <a:r>
              <a:rPr lang="en-US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- 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None/>
              <a:defRPr/>
            </a:pP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marL="457200" indent="-457200" eaLnBrk="1" hangingPunct="1">
              <a:lnSpc>
                <a:spcPct val="90000"/>
              </a:lnSpc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Broadcast bait (1-2X/yr.),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Hydramethylnon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(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Amdro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) ,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fipronil (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MaxForce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® FC),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indoxacarb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metaflumizone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and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spinosad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baits;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methoprene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or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pyriproxyfen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(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IGRs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);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Avermectins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Ascend™, Award®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II) </a:t>
            </a:r>
          </a:p>
          <a:p>
            <a:pPr marL="457200" indent="-457200" eaLnBrk="1" hangingPunct="1">
              <a:lnSpc>
                <a:spcPct val="90000"/>
              </a:lnSpc>
              <a:buClr>
                <a:srgbClr val="FF0000"/>
              </a:buClr>
              <a:buFont typeface="+mj-lt"/>
              <a:buAutoNum type="arabicPeriod"/>
              <a:defRPr/>
            </a:pP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marL="457200" indent="-457200" eaLnBrk="1" hangingPunct="1">
              <a:lnSpc>
                <a:spcPct val="90000"/>
              </a:lnSpc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Individual </a:t>
            </a:r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mound </a:t>
            </a:r>
            <a:r>
              <a:rPr lang="en-US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treatment-Faster acting or repeat bait treatments (nerve toxins) or slow-acting (IGRs) baits</a:t>
            </a:r>
          </a:p>
          <a:p>
            <a:pPr marL="457200" lvl="1" indent="0">
              <a:lnSpc>
                <a:spcPct val="90000"/>
              </a:lnSpc>
              <a:buClr>
                <a:srgbClr val="FF0000"/>
              </a:buClr>
              <a:buNone/>
              <a:defRPr/>
            </a:pPr>
            <a:endParaRPr lang="en-US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marL="0" lvl="1" indent="0">
              <a:lnSpc>
                <a:spcPct val="90000"/>
              </a:lnSpc>
              <a:buClr>
                <a:srgbClr val="FF0000"/>
              </a:buClr>
              <a:buNone/>
              <a:defRPr/>
            </a:pPr>
            <a:r>
              <a:rPr lang="en-US" altLang="en-US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Initial individual </a:t>
            </a:r>
            <a:r>
              <a:rPr lang="en-US" altLang="en-US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mound </a:t>
            </a:r>
            <a:r>
              <a:rPr lang="en-US" altLang="en-US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treatment</a:t>
            </a:r>
            <a:r>
              <a:rPr lang="en-US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- </a:t>
            </a:r>
          </a:p>
          <a:p>
            <a:pPr marL="0" lvl="1" indent="0">
              <a:lnSpc>
                <a:spcPct val="90000"/>
              </a:lnSpc>
              <a:buClr>
                <a:srgbClr val="FF0000"/>
              </a:buClr>
              <a:buNone/>
              <a:defRPr/>
            </a:pPr>
            <a:endParaRPr lang="en-US" altLang="en-US" sz="2000" u="sng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 marL="457200" lvl="1" indent="-457200">
              <a:lnSpc>
                <a:spcPct val="90000"/>
              </a:lnSpc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altLang="en-US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&lt;</a:t>
            </a:r>
            <a:r>
              <a:rPr lang="en-US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1 acre, </a:t>
            </a:r>
            <a:r>
              <a:rPr lang="en-US" altLang="en-US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&lt;</a:t>
            </a:r>
            <a:r>
              <a:rPr lang="en-US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20-30 mounds; dusts, dry granules, granules drenched with water after application, liquid drenches or baits</a:t>
            </a:r>
            <a:r>
              <a:rPr lang="en-US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.</a:t>
            </a:r>
          </a:p>
          <a:p>
            <a:pPr marL="457200" lvl="1" indent="0" eaLnBrk="1" hangingPunct="1">
              <a:lnSpc>
                <a:spcPct val="90000"/>
              </a:lnSpc>
              <a:buClr>
                <a:srgbClr val="FF0000"/>
              </a:buClr>
              <a:buNone/>
              <a:defRPr/>
            </a:pPr>
            <a:endParaRPr lang="en-US" altLang="en-US" sz="2000" dirty="0" smtClean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altLang="en-US" sz="2000" b="1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alt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58674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https://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edis.ifas.ufl.edu/in352</a:t>
            </a:r>
          </a:p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https://edis.ifas.ufl.edu/lh059</a:t>
            </a:r>
          </a:p>
        </p:txBody>
      </p:sp>
    </p:spTree>
    <p:extLst>
      <p:ext uri="{BB962C8B-B14F-4D97-AF65-F5344CB8AC3E}">
        <p14:creationId xmlns:p14="http://schemas.microsoft.com/office/powerpoint/2010/main" val="61964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ll armyworm fema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2998788" cy="19923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609600" y="76200"/>
            <a:ext cx="783431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4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Pest </a:t>
            </a:r>
            <a:r>
              <a:rPr lang="en-US" altLang="en-US" sz="44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Moths (</a:t>
            </a:r>
            <a:r>
              <a:rPr lang="en-US" altLang="en-US" sz="44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Caterpillars)</a:t>
            </a:r>
            <a:endParaRPr lang="en-US" altLang="en-US" sz="4400" b="1" i="1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Bright" panose="02040602050505020304" pitchFamily="18" charset="0"/>
            </a:endParaRPr>
          </a:p>
        </p:txBody>
      </p:sp>
      <p:pic>
        <p:nvPicPr>
          <p:cNvPr id="7173" name="Picture 5" descr="tropical sod webworm adu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2023866" cy="13160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triped grass looper adu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47800"/>
            <a:ext cx="2832100" cy="19859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6" name="Line 8"/>
          <p:cNvSpPr>
            <a:spLocks noChangeShapeType="1"/>
          </p:cNvSpPr>
          <p:nvPr/>
        </p:nvSpPr>
        <p:spPr bwMode="auto">
          <a:xfrm flipH="1">
            <a:off x="6248400" y="990600"/>
            <a:ext cx="12700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 flipH="1">
            <a:off x="3352800" y="990600"/>
            <a:ext cx="12700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152400" y="6400800"/>
            <a:ext cx="28718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Moth photos- </a:t>
            </a:r>
            <a:r>
              <a:rPr lang="en-US" altLang="en-US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L. </a:t>
            </a:r>
            <a:r>
              <a:rPr lang="en-US" altLang="en-US" sz="14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Buss</a:t>
            </a:r>
            <a:r>
              <a:rPr lang="en-US" altLang="en-US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, UF/IFAS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000" y="6096000"/>
            <a:ext cx="299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https://edis.ifas.ufl.edu/in968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0" y="914400"/>
            <a:ext cx="1955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Fall armyworm</a:t>
            </a:r>
            <a:endParaRPr lang="en-US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914400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Striped grass </a:t>
            </a:r>
            <a:r>
              <a:rPr lang="en-US" dirty="0" err="1" smtClean="0">
                <a:solidFill>
                  <a:schemeClr val="bg1"/>
                </a:solidFill>
                <a:latin typeface="Lucida Bright" panose="02040602050505020304" pitchFamily="18" charset="0"/>
              </a:rPr>
              <a:t>looper</a:t>
            </a:r>
            <a:endParaRPr lang="en-US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914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Tropical sod webworm</a:t>
            </a:r>
            <a:endParaRPr lang="en-US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429000"/>
            <a:ext cx="1162050" cy="87153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6587" y="2438400"/>
            <a:ext cx="531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½”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44140" y="3124200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05800" y="3135868"/>
            <a:ext cx="66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1.5”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02" y="3629620"/>
            <a:ext cx="1662906" cy="124718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055458"/>
            <a:ext cx="1815140" cy="119294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31981" y="6374543"/>
            <a:ext cx="2859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http://edis.ifas.ufl.edu/in255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644" y="3640791"/>
            <a:ext cx="1478756" cy="115980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91200" y="6096000"/>
            <a:ext cx="3276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www3.hcs.ohio-state.edu /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turfwiki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/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index.php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/File:Thb8grasslooplarva1.jpg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1912008" cy="122809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894" y="4953000"/>
            <a:ext cx="1662906" cy="113912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60013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81000"/>
            <a:ext cx="5305425" cy="1346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Correct Diagnosis of Problem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2133600"/>
            <a:ext cx="4854575" cy="3810000"/>
          </a:xfrm>
        </p:spPr>
        <p:txBody>
          <a:bodyPr>
            <a:noAutofit/>
          </a:bodyPr>
          <a:lstStyle/>
          <a:p>
            <a:pPr eaLnBrk="1" hangingPunct="1">
              <a:buClr>
                <a:srgbClr val="FF0000"/>
              </a:buClr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Wrong cultivar</a:t>
            </a:r>
          </a:p>
          <a:p>
            <a:pPr eaLnBrk="1" hangingPunct="1">
              <a:buClr>
                <a:srgbClr val="FF0000"/>
              </a:buClr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Improper site selection</a:t>
            </a:r>
          </a:p>
          <a:p>
            <a:pPr lvl="1" eaLnBrk="1" hangingPunct="1">
              <a:buClr>
                <a:srgbClr val="FF0000"/>
              </a:buClr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Light</a:t>
            </a:r>
          </a:p>
          <a:p>
            <a:pPr lvl="1" eaLnBrk="1" hangingPunct="1">
              <a:buClr>
                <a:srgbClr val="FF0000"/>
              </a:buClr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Temperature</a:t>
            </a:r>
          </a:p>
          <a:p>
            <a:pPr eaLnBrk="1" hangingPunct="1">
              <a:buClr>
                <a:srgbClr val="FF0000"/>
              </a:buClr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Poor establishment</a:t>
            </a:r>
          </a:p>
          <a:p>
            <a:pPr eaLnBrk="1" hangingPunct="1">
              <a:buClr>
                <a:srgbClr val="FF0000"/>
              </a:buClr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Drought</a:t>
            </a:r>
          </a:p>
          <a:p>
            <a:pPr eaLnBrk="1" hangingPunct="1">
              <a:buClr>
                <a:srgbClr val="FF0000"/>
              </a:buClr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Poor fertility</a:t>
            </a:r>
          </a:p>
          <a:p>
            <a:pPr eaLnBrk="1" hangingPunct="1">
              <a:buClr>
                <a:srgbClr val="FF0000"/>
              </a:buClr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Over grazing or cutting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390584" y="2133600"/>
            <a:ext cx="350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ts val="672"/>
              </a:spcBef>
              <a:buClr>
                <a:srgbClr val="FF0000"/>
              </a:buClr>
              <a:buSzPct val="175000"/>
              <a:buFontTx/>
              <a:buChar char="•"/>
            </a:pPr>
            <a:r>
              <a:rPr lang="en-US" altLang="en-US" sz="28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Soil problems</a:t>
            </a:r>
          </a:p>
          <a:p>
            <a:pPr>
              <a:spcBef>
                <a:spcPts val="672"/>
              </a:spcBef>
              <a:buClr>
                <a:srgbClr val="FF0000"/>
              </a:buClr>
              <a:buSzPct val="175000"/>
              <a:buFontTx/>
              <a:buChar char="•"/>
            </a:pPr>
            <a:r>
              <a:rPr lang="en-US" altLang="en-US" sz="28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Herbicide</a:t>
            </a:r>
            <a:endParaRPr lang="en-US" altLang="en-US" sz="2800" dirty="0">
              <a:solidFill>
                <a:schemeClr val="bg1"/>
              </a:solidFill>
              <a:latin typeface="Lucida Bright" panose="02040602050505020304" pitchFamily="18" charset="0"/>
            </a:endParaRPr>
          </a:p>
          <a:p>
            <a:pPr>
              <a:spcBef>
                <a:spcPts val="672"/>
              </a:spcBef>
              <a:buClr>
                <a:srgbClr val="FF0000"/>
              </a:buClr>
              <a:buSzPct val="175000"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Lucida Bright" panose="02040602050505020304" pitchFamily="18" charset="0"/>
              </a:rPr>
              <a:t>Excessive wear</a:t>
            </a:r>
          </a:p>
          <a:p>
            <a:pPr>
              <a:spcBef>
                <a:spcPts val="672"/>
              </a:spcBef>
              <a:buClr>
                <a:srgbClr val="FF0000"/>
              </a:buClr>
              <a:buSzPct val="175000"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Lucida Bright" panose="02040602050505020304" pitchFamily="18" charset="0"/>
              </a:rPr>
              <a:t>Compaction</a:t>
            </a:r>
          </a:p>
          <a:p>
            <a:pPr>
              <a:spcBef>
                <a:spcPts val="672"/>
              </a:spcBef>
              <a:buClr>
                <a:srgbClr val="FF0000"/>
              </a:buClr>
              <a:buSzPct val="175000"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Lucida Bright" panose="02040602050505020304" pitchFamily="18" charset="0"/>
              </a:rPr>
              <a:t>Diseases</a:t>
            </a:r>
          </a:p>
          <a:p>
            <a:pPr>
              <a:spcBef>
                <a:spcPts val="672"/>
              </a:spcBef>
              <a:buClr>
                <a:srgbClr val="FF0000"/>
              </a:buClr>
              <a:buSzPct val="175000"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Lucida Bright" panose="02040602050505020304" pitchFamily="18" charset="0"/>
              </a:rPr>
              <a:t>Nematodes</a:t>
            </a:r>
          </a:p>
          <a:p>
            <a:pPr>
              <a:spcBef>
                <a:spcPts val="672"/>
              </a:spcBef>
              <a:buClr>
                <a:srgbClr val="FF0000"/>
              </a:buClr>
              <a:buSzPct val="175000"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Lucida Bright" panose="02040602050505020304" pitchFamily="18" charset="0"/>
              </a:rPr>
              <a:t>Insects</a:t>
            </a:r>
          </a:p>
          <a:p>
            <a:pPr>
              <a:spcBef>
                <a:spcPts val="672"/>
              </a:spcBef>
              <a:buClr>
                <a:srgbClr val="FF0000"/>
              </a:buClr>
              <a:buSzPct val="175000"/>
              <a:buFontTx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Lucida Bright" panose="02040602050505020304" pitchFamily="18" charset="0"/>
              </a:rPr>
              <a:t>Animal urine</a:t>
            </a:r>
          </a:p>
        </p:txBody>
      </p:sp>
    </p:spTree>
    <p:extLst>
      <p:ext uri="{BB962C8B-B14F-4D97-AF65-F5344CB8AC3E}">
        <p14:creationId xmlns:p14="http://schemas.microsoft.com/office/powerpoint/2010/main" val="4147373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ass looper damage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42" y="1413933"/>
            <a:ext cx="7713012" cy="513926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looper damage closeu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4" y="1651000"/>
            <a:ext cx="2398777" cy="2082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ooper pupa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9" y="3918238"/>
            <a:ext cx="2757548" cy="187296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2" name="Text Box 6"/>
          <p:cNvSpPr txBox="1">
            <a:spLocks noChangeArrowheads="1"/>
          </p:cNvSpPr>
          <p:nvPr/>
        </p:nvSpPr>
        <p:spPr bwMode="auto">
          <a:xfrm>
            <a:off x="838199" y="5862935"/>
            <a:ext cx="41148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bahiagrass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polo field</a:t>
            </a:r>
          </a:p>
        </p:txBody>
      </p:sp>
      <p:sp>
        <p:nvSpPr>
          <p:cNvPr id="280583" name="Text Box 7"/>
          <p:cNvSpPr txBox="1">
            <a:spLocks noChangeArrowheads="1"/>
          </p:cNvSpPr>
          <p:nvPr/>
        </p:nvSpPr>
        <p:spPr bwMode="auto">
          <a:xfrm>
            <a:off x="5410200" y="6124545"/>
            <a:ext cx="2819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Photos by L. J. Buss, UF/IFAS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221159"/>
            <a:ext cx="883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Striped Grass </a:t>
            </a:r>
            <a:r>
              <a:rPr lang="en-US" sz="4400" b="1" i="1" dirty="0" err="1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Looper</a:t>
            </a:r>
            <a:r>
              <a:rPr lang="en-US" sz="44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Damage</a:t>
            </a:r>
            <a:endParaRPr lang="en-US" sz="44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21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263525" y="76200"/>
            <a:ext cx="8616950" cy="14779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Establish Damage Threshold and Select Management Options</a:t>
            </a:r>
            <a:r>
              <a:rPr lang="en-US" altLang="en-US" i="1" dirty="0" smtClean="0">
                <a:latin typeface="Lucida Bright" panose="02040602050505020304" pitchFamily="18" charset="0"/>
              </a:rPr>
              <a:t/>
            </a:r>
            <a:br>
              <a:rPr lang="en-US" altLang="en-US" i="1" dirty="0" smtClean="0">
                <a:latin typeface="Lucida Bright" panose="02040602050505020304" pitchFamily="18" charset="0"/>
              </a:rPr>
            </a:br>
            <a:endParaRPr lang="en-US" altLang="en-US" i="1" dirty="0" smtClean="0">
              <a:latin typeface="Lucida Bright" panose="020406020505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891344"/>
              </p:ext>
            </p:extLst>
          </p:nvPr>
        </p:nvGraphicFramePr>
        <p:xfrm>
          <a:off x="1676399" y="1676402"/>
          <a:ext cx="5791201" cy="4876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743"/>
                <a:gridCol w="1415143"/>
                <a:gridCol w="979715"/>
                <a:gridCol w="1752600"/>
              </a:tblGrid>
              <a:tr h="20314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Caterpillars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1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Active Ingredient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Chemical Class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IRAC Code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Product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4062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Azadiractin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Azadirachtin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Amazin Plus, Ecozin Plus, Azatin XL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203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Beauveria bassiana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Biopesticide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Naturalis L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203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beta-Cyfluthrin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Pyrethroid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Baythroid XL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203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Bifenthrin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Pyrethroid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Brigade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203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Carbaryl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Carbamate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Drexel Carbaryl, Sevin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4062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Chlorantraniliprole &amp;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lambda-Cyhalothrin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Diamide &amp;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Pyrethroid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Besiege 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Voliam Express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203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Diflubenzuron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Benzoylurea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Micromite, Dimilin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203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gamma-Cyhalothrin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Pyrethroid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Declare 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203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lambda-Cyhalothrin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Pyrethroid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Drexel L-C, Paradigm Ravage, Willowood LAMBDA-CY 1EC, Karate, Helena Lambda, LAMCAP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8125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Lamda T, Lambda-CY EC, Lambdastar, Province, Warrior II, Kendo, Grizzly, Nufarm lambda-cyhalotrin 1 EC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62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Malathion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Organophosphate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1B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Drexel Malathion 5EC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Malathion 57 EC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203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Pyrethrins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Pyrethroid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Pyrenone Crop Spray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Pyganic Crop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ECOPCO EC-X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4076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Protection, Bug Buster-O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Spinosad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Spinosyn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Entrust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20314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Zeta-Cypermethrin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Pyrethroid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Mustang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2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6553200" cy="698500"/>
          </a:xfrm>
        </p:spPr>
        <p:txBody>
          <a:bodyPr>
            <a:normAutofit fontScale="90000"/>
          </a:bodyPr>
          <a:lstStyle/>
          <a:p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/>
            </a:r>
            <a:b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</a:br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Southern </a:t>
            </a:r>
            <a:r>
              <a:rPr lang="en-US" altLang="en-US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Chinch Bugs </a:t>
            </a:r>
            <a:r>
              <a:rPr lang="en-US" altLang="en-US" b="1" dirty="0"/>
              <a:t/>
            </a:r>
            <a:br>
              <a:rPr lang="en-US" altLang="en-US" b="1" dirty="0"/>
            </a:br>
            <a:endParaRPr lang="en-US" altLang="en-US" sz="3200" b="1" dirty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3800" y="1676400"/>
            <a:ext cx="5463646" cy="4343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Incomplete metamorphosis: 3 life stages (egg, nymph, adult)</a:t>
            </a:r>
          </a:p>
          <a:p>
            <a:pPr marL="0" indent="0">
              <a:lnSpc>
                <a:spcPct val="40000"/>
              </a:lnSpc>
              <a:buClr>
                <a:srgbClr val="FF0000"/>
              </a:buClr>
              <a:buNone/>
            </a:pP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Eggs (300/female) laid 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singly in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thatch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, at the crown, and in leaf sheaths.  Nymphs and adults also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in 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these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areas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marL="0" indent="0">
              <a:lnSpc>
                <a:spcPct val="40000"/>
              </a:lnSpc>
              <a:buClr>
                <a:srgbClr val="FF0000"/>
              </a:buClr>
              <a:buNone/>
            </a:pP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Nymphs and adults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suck 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fluids from turf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and may inject 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 toxin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.</a:t>
            </a:r>
          </a:p>
          <a:p>
            <a:pPr marL="0" indent="0">
              <a:lnSpc>
                <a:spcPct val="40000"/>
              </a:lnSpc>
              <a:buClr>
                <a:srgbClr val="FF0000"/>
              </a:buClr>
              <a:buNone/>
            </a:pPr>
            <a:endParaRPr lang="en-US" alt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>
              <a:lnSpc>
                <a:spcPct val="80000"/>
              </a:lnSpc>
              <a:buClr>
                <a:srgbClr val="FF0000"/>
              </a:buClr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Overlapping generations (4-6 weeks), 3-10/year, adult lifespan up to 2 months</a:t>
            </a:r>
          </a:p>
          <a:p>
            <a:pPr>
              <a:lnSpc>
                <a:spcPct val="80000"/>
              </a:lnSpc>
            </a:pPr>
            <a:endParaRPr lang="en-US" altLang="en-US" sz="2400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pic>
        <p:nvPicPr>
          <p:cNvPr id="155652" name="Picture 4" descr="chinch bugs16xMontage"/>
          <p:cNvPicPr>
            <a:picLocks noChangeAspect="1" noChangeArrowheads="1"/>
          </p:cNvPicPr>
          <p:nvPr/>
        </p:nvPicPr>
        <p:blipFill>
          <a:blip r:embed="rId3" cstate="print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290888" cy="21859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2501900" y="3359149"/>
            <a:ext cx="15367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dirty="0" smtClean="0">
                <a:solidFill>
                  <a:srgbClr val="000000"/>
                </a:solidFill>
              </a:rPr>
              <a:t>L. </a:t>
            </a:r>
            <a:r>
              <a:rPr lang="en-US" altLang="en-US" sz="1200" dirty="0">
                <a:solidFill>
                  <a:srgbClr val="000000"/>
                </a:solidFill>
              </a:rPr>
              <a:t>Buss,  UF/IFAS</a:t>
            </a:r>
          </a:p>
        </p:txBody>
      </p:sp>
      <p:pic>
        <p:nvPicPr>
          <p:cNvPr id="155655" name="Picture 7" descr="dead spot on la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3289300" cy="24669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6315075"/>
            <a:ext cx="3962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https://edis.ifas.ufl.edu/in383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01900" y="6200001"/>
            <a:ext cx="15367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200" dirty="0" smtClean="0">
                <a:solidFill>
                  <a:schemeClr val="bg1"/>
                </a:solidFill>
              </a:rPr>
              <a:t>L. </a:t>
            </a:r>
            <a:r>
              <a:rPr lang="en-US" altLang="en-US" sz="1200" dirty="0">
                <a:solidFill>
                  <a:schemeClr val="bg1"/>
                </a:solidFill>
              </a:rPr>
              <a:t>Buss,  UF/IFAS</a:t>
            </a:r>
          </a:p>
        </p:txBody>
      </p:sp>
    </p:spTree>
    <p:extLst>
      <p:ext uri="{BB962C8B-B14F-4D97-AF65-F5344CB8AC3E}">
        <p14:creationId xmlns:p14="http://schemas.microsoft.com/office/powerpoint/2010/main" val="29650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Establish Damage Threshold and Select Management Options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933182"/>
            <a:ext cx="922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Egg </a:t>
            </a:r>
            <a:r>
              <a:rPr lang="en-US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parasitoid, big eyed bugs, </a:t>
            </a:r>
            <a:r>
              <a:rPr lang="en-US" alt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minute pirate bugs, </a:t>
            </a:r>
            <a:r>
              <a:rPr lang="en-US" alt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nabids</a:t>
            </a:r>
            <a:r>
              <a:rPr lang="en-US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, </a:t>
            </a:r>
            <a:r>
              <a:rPr lang="en-US" alt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earwigs</a:t>
            </a:r>
            <a:r>
              <a:rPr lang="en-US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, spiders, </a:t>
            </a:r>
            <a:r>
              <a:rPr lang="en-US" alt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ants- 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Avoid excessive fertilization, dethatch turf</a:t>
            </a:r>
          </a:p>
          <a:p>
            <a:endParaRPr lang="en-US" sz="20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226397"/>
              </p:ext>
            </p:extLst>
          </p:nvPr>
        </p:nvGraphicFramePr>
        <p:xfrm>
          <a:off x="1752600" y="1584960"/>
          <a:ext cx="5791201" cy="4206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743"/>
                <a:gridCol w="1197429"/>
                <a:gridCol w="925286"/>
                <a:gridCol w="2024743"/>
              </a:tblGrid>
              <a:tr h="188447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Chinch Bugs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84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Active Ingredient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Chemical Class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IRAC Code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Product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87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Azadiractin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Azadirachtin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Amazin Plus 1.2%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Ecozin Plus 1.2%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Azatin XL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4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beta-Cyfluthrin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Pyrethroid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Baythroid XL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4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Bifenthrin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Pyrethroid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Brigade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4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Carbaryl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Carbamate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Sevin, Drexel Carbaryl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Chlorantraniliprole &amp;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lambda-Cyhalothrin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Diamide &amp;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Pyrethroid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Besiege Insecticide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4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gamma-Cyhalothrin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Pyrethroid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Declare Insecticide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Karate Insecticide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Helena Lambda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LAMCAP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Lamda T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Province Insecticide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Warrior II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010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82880" marR="0" indent="-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Grizzly, Lambda-CY EC,    Lambdastar, Nufarm lambda-cyhalotrin 1 EC, Drexel L-C Insecticide</a:t>
                      </a:r>
                      <a:endParaRPr lang="en-US" sz="1100">
                        <a:effectLst/>
                      </a:endParaRPr>
                    </a:p>
                    <a:p>
                      <a:pPr marL="182880" marR="0" indent="-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Paradigm, Kendo, Ravage</a:t>
                      </a:r>
                      <a:endParaRPr lang="en-US" sz="1100">
                        <a:effectLst/>
                      </a:endParaRPr>
                    </a:p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Willowood LAMBDA-CY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Pyrethrins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Pyrethroid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Pyrenone Crop Spray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Pyganic, ECOPCO EC-X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4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Zeta-Cypermethrin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Pyrethroid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Mustang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79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277893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Scarab Beetles (Grubs) 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1066800"/>
            <a:ext cx="6629400" cy="2895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Masked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Chafers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6 species in Florida</a:t>
            </a:r>
            <a:endParaRPr lang="en-US" alt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May/June Beetles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54 species in Florida</a:t>
            </a: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Grubs feed on all warm-season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grasses </a:t>
            </a: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Adults 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don’t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eat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1-2 generations/year in Florida </a:t>
            </a:r>
            <a:endParaRPr lang="en-US" alt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3-segmented, clubbed antennae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Larvae molt 3 times (have 3 instars)</a:t>
            </a:r>
          </a:p>
        </p:txBody>
      </p:sp>
      <p:pic>
        <p:nvPicPr>
          <p:cNvPr id="34820" name="Picture 4" descr="masked chaf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38600"/>
            <a:ext cx="1855787" cy="22288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eggs &amp; grubs on penny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" y="4038600"/>
            <a:ext cx="1960563" cy="22542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masked chafer gru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4038600"/>
            <a:ext cx="2071687" cy="22447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masked chafer pup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38600"/>
            <a:ext cx="2419848" cy="22288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016" name="Text Box 8"/>
          <p:cNvSpPr txBox="1">
            <a:spLocks noChangeArrowheads="1"/>
          </p:cNvSpPr>
          <p:nvPr/>
        </p:nvSpPr>
        <p:spPr bwMode="auto">
          <a:xfrm>
            <a:off x="584200" y="6327775"/>
            <a:ext cx="101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EGG</a:t>
            </a:r>
          </a:p>
        </p:txBody>
      </p:sp>
      <p:sp>
        <p:nvSpPr>
          <p:cNvPr id="299017" name="Text Box 9"/>
          <p:cNvSpPr txBox="1">
            <a:spLocks noChangeArrowheads="1"/>
          </p:cNvSpPr>
          <p:nvPr/>
        </p:nvSpPr>
        <p:spPr bwMode="auto">
          <a:xfrm>
            <a:off x="2636838" y="6327775"/>
            <a:ext cx="13255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LARVA</a:t>
            </a:r>
          </a:p>
        </p:txBody>
      </p:sp>
      <p:sp>
        <p:nvSpPr>
          <p:cNvPr id="299018" name="Text Box 10"/>
          <p:cNvSpPr txBox="1">
            <a:spLocks noChangeArrowheads="1"/>
          </p:cNvSpPr>
          <p:nvPr/>
        </p:nvSpPr>
        <p:spPr bwMode="auto">
          <a:xfrm>
            <a:off x="5105400" y="6327775"/>
            <a:ext cx="119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PUPA</a:t>
            </a:r>
          </a:p>
        </p:txBody>
      </p:sp>
      <p:sp>
        <p:nvSpPr>
          <p:cNvPr id="299019" name="Text Box 11"/>
          <p:cNvSpPr txBox="1">
            <a:spLocks noChangeArrowheads="1"/>
          </p:cNvSpPr>
          <p:nvPr/>
        </p:nvSpPr>
        <p:spPr bwMode="auto">
          <a:xfrm>
            <a:off x="7315200" y="6327775"/>
            <a:ext cx="1327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ADULT</a:t>
            </a:r>
          </a:p>
        </p:txBody>
      </p:sp>
    </p:spTree>
    <p:extLst>
      <p:ext uri="{BB962C8B-B14F-4D97-AF65-F5344CB8AC3E}">
        <p14:creationId xmlns:p14="http://schemas.microsoft.com/office/powerpoint/2010/main" val="198743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76200"/>
            <a:ext cx="4191000" cy="868362"/>
          </a:xfrm>
        </p:spPr>
        <p:txBody>
          <a:bodyPr/>
          <a:lstStyle/>
          <a:p>
            <a:r>
              <a:rPr 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Grub Damage</a:t>
            </a:r>
            <a:endParaRPr lang="en-US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62" y="1299865"/>
            <a:ext cx="3455987" cy="228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2659" y="3592430"/>
            <a:ext cx="3443718" cy="26190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47270"/>
            <a:ext cx="4114800" cy="27345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1447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Insidious Grub Detector and Grass Destroyer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15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314529" y="304800"/>
            <a:ext cx="8610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Establish Damage Threshold and Select Management Options</a:t>
            </a:r>
            <a:r>
              <a:rPr lang="en-US" altLang="en-US" i="1" dirty="0" smtClean="0">
                <a:latin typeface="Lucida Bright" panose="02040602050505020304" pitchFamily="18" charset="0"/>
              </a:rPr>
              <a:t/>
            </a:r>
            <a:br>
              <a:rPr lang="en-US" altLang="en-US" i="1" dirty="0" smtClean="0">
                <a:latin typeface="Lucida Bright" panose="02040602050505020304" pitchFamily="18" charset="0"/>
              </a:rPr>
            </a:br>
            <a:endParaRPr lang="en-US" altLang="en-US" i="1" dirty="0" smtClean="0">
              <a:latin typeface="Lucida Bright" panose="02040602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1752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itle 3"/>
          <p:cNvSpPr>
            <a:spLocks noGrp="1"/>
          </p:cNvSpPr>
          <p:nvPr/>
        </p:nvSpPr>
        <p:spPr bwMode="auto">
          <a:xfrm>
            <a:off x="2286000" y="4953000"/>
            <a:ext cx="4419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Biological Control</a:t>
            </a:r>
            <a:endParaRPr lang="en-US" altLang="en-US" sz="32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17526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Chemical Control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57150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Nematodes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Pathogens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427744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Insecticides registered for turf-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imidacloprid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(Merit®, Season-Long Grub Control®),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thiamethoxam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(Meridian®),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halofenozide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(Mach2®, Ortho Grub-B-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Gon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®, Grub-Ex®),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clothianidin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(Arena®),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chlorantran-iliprole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Acelepryn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®), or a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pyrethroid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/neonicotinoid mix (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Allectus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®, Aloft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®).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http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://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edis.ifas.ufl.edu/lh037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2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086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Ground Pearls (Scales)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5067723"/>
            <a:ext cx="4519612" cy="110447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defRPr/>
            </a:pPr>
            <a:endParaRPr lang="en-US" altLang="en-US" sz="1200" b="1" dirty="0" smtClean="0"/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Prefer </a:t>
            </a:r>
            <a:r>
              <a:rPr lang="en-US" alt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bermudagrass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and </a:t>
            </a:r>
            <a:r>
              <a:rPr lang="en-US" alt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centipedegrass</a:t>
            </a:r>
            <a:endParaRPr lang="en-US" altLang="en-US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  <p:pic>
        <p:nvPicPr>
          <p:cNvPr id="40964" name="Picture 4" descr="16931466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9" y="1689100"/>
            <a:ext cx="4148009" cy="31115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25770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https://edis.ifas.ufl.edu/lh073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942" y="3700197"/>
            <a:ext cx="3392858" cy="27421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572" y="1521152"/>
            <a:ext cx="1979428" cy="170230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05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762000"/>
            <a:ext cx="6324600" cy="1828800"/>
          </a:xfrm>
          <a:ln w="19050">
            <a:solidFill>
              <a:srgbClr val="00CC66"/>
            </a:solidFill>
            <a:miter lim="800000"/>
            <a:headEnd/>
            <a:tailEnd/>
          </a:ln>
        </p:spPr>
      </p:pic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457200" y="3470275"/>
            <a:ext cx="8382000" cy="19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For more information or a copy of this presentation please visit:</a:t>
            </a:r>
            <a:r>
              <a:rPr lang="en-US" sz="3600" b="1" dirty="0">
                <a:solidFill>
                  <a:schemeClr val="bg1"/>
                </a:solidFill>
                <a:latin typeface="Lucida Bright" panose="020406020505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Bright" panose="02040602050505020304" pitchFamily="18" charset="0"/>
              </a:rPr>
              <a:t>http://ipm.ifas.ufl.edu</a:t>
            </a:r>
          </a:p>
        </p:txBody>
      </p:sp>
    </p:spTree>
    <p:extLst>
      <p:ext uri="{BB962C8B-B14F-4D97-AF65-F5344CB8AC3E}">
        <p14:creationId xmlns:p14="http://schemas.microsoft.com/office/powerpoint/2010/main" val="22048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533400"/>
            <a:ext cx="7975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Insect Pests in Florida Pastures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2209800"/>
            <a:ext cx="5715000" cy="3733800"/>
          </a:xfrm>
        </p:spPr>
        <p:txBody>
          <a:bodyPr>
            <a:noAutofit/>
          </a:bodyPr>
          <a:lstStyle/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3200" dirty="0">
                <a:solidFill>
                  <a:schemeClr val="bg1"/>
                </a:solidFill>
                <a:latin typeface="Lucida Bright" panose="02040602050505020304" pitchFamily="18" charset="0"/>
              </a:rPr>
              <a:t>Mole crickets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3200" dirty="0">
                <a:solidFill>
                  <a:schemeClr val="bg1"/>
                </a:solidFill>
                <a:latin typeface="Lucida Bright" panose="02040602050505020304" pitchFamily="18" charset="0"/>
              </a:rPr>
              <a:t>Red imported fire ants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32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Caterpillars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32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Chinch bugs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32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White grubs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3200" dirty="0">
                <a:solidFill>
                  <a:schemeClr val="bg1"/>
                </a:solidFill>
                <a:latin typeface="Lucida Bright" panose="02040602050505020304" pitchFamily="18" charset="0"/>
              </a:rPr>
              <a:t>Ground </a:t>
            </a:r>
            <a:r>
              <a:rPr lang="en-US" altLang="en-US" sz="32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pearls</a:t>
            </a:r>
            <a:endParaRPr lang="en-US" altLang="en-US" sz="3200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254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533400" y="838200"/>
            <a:ext cx="35052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itchFamily="18" charset="0"/>
              </a:rPr>
              <a:t>EDIS IPM-206 Mole Cricket IPM Guide for Florida</a:t>
            </a:r>
          </a:p>
        </p:txBody>
      </p:sp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762000" y="4114800"/>
            <a:ext cx="297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  <a:latin typeface="Lucida Bright" pitchFamily="18" charset="0"/>
              </a:rPr>
              <a:t>http://edis.ifas.ufl.edu/in1021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"/>
            <a:ext cx="4127500" cy="59991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4102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C. Kerr, N. Leppla, E. Buss &amp; H. Frank</a:t>
            </a:r>
            <a:endParaRPr lang="en-US" sz="2400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41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15419"/>
            <a:ext cx="3666653" cy="283377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6" descr="http://edis.ifas.ufl.edu/LyraEDISServlet?command=getScreenImage&amp;oid=579449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4092466" cy="26670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" name="Picture 11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3581400" cy="258159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" y="152400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Observe Damage, Collect Specimens, Identify </a:t>
            </a:r>
            <a:r>
              <a:rPr 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Pest</a:t>
            </a:r>
            <a:endParaRPr lang="en-US" sz="4000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532709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Shortwinged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mole cricket, 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Neoscapteriscus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abbreviatus</a:t>
            </a:r>
            <a:endParaRPr lang="en-US" sz="24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Southern mole cricket 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Neoscapteriscus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borellii</a:t>
            </a:r>
            <a:endParaRPr lang="en-US" sz="24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Tawny mole cricket 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Neoscapteriscus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vicinus</a:t>
            </a:r>
            <a:endParaRPr lang="en-US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2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edis.ifas.ufl.edu/LyraEDISServlet?command=getScreenImage&amp;oid=402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0"/>
            <a:ext cx="6351588" cy="41084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Box 2"/>
          <p:cNvSpPr txBox="1">
            <a:spLocks noChangeArrowheads="1"/>
          </p:cNvSpPr>
          <p:nvPr/>
        </p:nvSpPr>
        <p:spPr bwMode="auto">
          <a:xfrm>
            <a:off x="2219325" y="6043999"/>
            <a:ext cx="2438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1"/>
                </a:solidFill>
                <a:latin typeface="Lucida Bright" pitchFamily="18" charset="0"/>
              </a:rPr>
              <a:t>J. </a:t>
            </a:r>
            <a:r>
              <a:rPr lang="en-US" altLang="en-US" sz="1200" dirty="0" err="1">
                <a:solidFill>
                  <a:schemeClr val="bg1"/>
                </a:solidFill>
                <a:latin typeface="Lucida Bright" pitchFamily="18" charset="0"/>
              </a:rPr>
              <a:t>Castner</a:t>
            </a:r>
            <a:r>
              <a:rPr lang="en-US" altLang="en-US" sz="1200" dirty="0">
                <a:solidFill>
                  <a:schemeClr val="bg1"/>
                </a:solidFill>
                <a:latin typeface="Lucida Bright" pitchFamily="18" charset="0"/>
              </a:rPr>
              <a:t>, UF/IFAS</a:t>
            </a:r>
          </a:p>
        </p:txBody>
      </p:sp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3514725" y="429161"/>
            <a:ext cx="52482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itchFamily="18" charset="0"/>
              </a:rPr>
              <a:t>Mole Cricket </a:t>
            </a:r>
            <a:r>
              <a:rPr lang="en-US" alt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itchFamily="18" charset="0"/>
              </a:rPr>
              <a:t>Stages </a:t>
            </a:r>
            <a:r>
              <a:rPr lang="en-US" altLang="en-US" sz="4000" b="1" i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itchFamily="18" charset="0"/>
              </a:rPr>
              <a:t>of </a:t>
            </a:r>
            <a:r>
              <a:rPr lang="en-US" altLang="en-US" sz="4000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itchFamily="18" charset="0"/>
              </a:rPr>
              <a:t>Development</a:t>
            </a:r>
            <a:endParaRPr lang="en-US" altLang="en-US" sz="4000" b="1" i="1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itchFamily="18" charset="0"/>
            </a:endParaRPr>
          </a:p>
        </p:txBody>
      </p:sp>
      <p:pic>
        <p:nvPicPr>
          <p:cNvPr id="8198" name="Picture 2" descr="http://edis.ifas.ufl.edu/LyraEDISServlet?command=getScreenImage&amp;oid=112026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03363"/>
            <a:ext cx="2554288" cy="22304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533400" y="3268960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L. Buss, UF/IFAS</a:t>
            </a:r>
          </a:p>
        </p:txBody>
      </p:sp>
    </p:spTree>
    <p:extLst>
      <p:ext uri="{BB962C8B-B14F-4D97-AF65-F5344CB8AC3E}">
        <p14:creationId xmlns:p14="http://schemas.microsoft.com/office/powerpoint/2010/main" val="54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341d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7239000" cy="3800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228600" y="679450"/>
            <a:ext cx="6096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itchFamily="18" charset="0"/>
              </a:rPr>
              <a:t>Seasonal Distribution of Mole Cricket Stages </a:t>
            </a:r>
          </a:p>
        </p:txBody>
      </p:sp>
      <p:pic>
        <p:nvPicPr>
          <p:cNvPr id="9220" name="Picture 5" descr="342ph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8150"/>
            <a:ext cx="2667000" cy="19859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179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6"/>
          <p:cNvSpPr>
            <a:spLocks noGrp="1"/>
          </p:cNvSpPr>
          <p:nvPr>
            <p:ph type="title"/>
          </p:nvPr>
        </p:nvSpPr>
        <p:spPr>
          <a:xfrm>
            <a:off x="76200" y="228600"/>
            <a:ext cx="9067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Establish Damage Threshold and Select Management Options</a:t>
            </a:r>
            <a:r>
              <a:rPr lang="en-US" altLang="en-US" i="1" dirty="0" smtClean="0">
                <a:latin typeface="Lucida Bright" panose="02040602050505020304" pitchFamily="18" charset="0"/>
              </a:rPr>
              <a:t/>
            </a:r>
            <a:br>
              <a:rPr lang="en-US" altLang="en-US" i="1" dirty="0" smtClean="0">
                <a:latin typeface="Lucida Bright" panose="02040602050505020304" pitchFamily="18" charset="0"/>
              </a:rPr>
            </a:br>
            <a:endParaRPr lang="en-US" altLang="en-US" i="1" dirty="0" smtClean="0">
              <a:latin typeface="Lucida Bright" panose="02040602050505020304" pitchFamily="18" charset="0"/>
            </a:endParaRPr>
          </a:p>
        </p:txBody>
      </p:sp>
      <p:sp>
        <p:nvSpPr>
          <p:cNvPr id="12291" name="Content Placeholder 7"/>
          <p:cNvSpPr>
            <a:spLocks noGrp="1"/>
          </p:cNvSpPr>
          <p:nvPr>
            <p:ph idx="1"/>
          </p:nvPr>
        </p:nvSpPr>
        <p:spPr>
          <a:xfrm>
            <a:off x="609600" y="1905000"/>
            <a:ext cx="3886200" cy="4525962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SzPct val="175000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Cultural control</a:t>
            </a:r>
          </a:p>
          <a:p>
            <a:pPr>
              <a:buClr>
                <a:srgbClr val="FF0000"/>
              </a:buClr>
              <a:buSzPct val="175000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Tolerant cultivars</a:t>
            </a:r>
          </a:p>
          <a:p>
            <a:pPr>
              <a:buClr>
                <a:srgbClr val="FF0000"/>
              </a:buClr>
              <a:buSzPct val="175000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Soil moisture</a:t>
            </a:r>
          </a:p>
          <a:p>
            <a:pPr>
              <a:buClr>
                <a:srgbClr val="FF0000"/>
              </a:buClr>
              <a:buSzPct val="175000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Lighting</a:t>
            </a:r>
          </a:p>
          <a:p>
            <a:pPr>
              <a:buClr>
                <a:srgbClr val="FF0000"/>
              </a:buClr>
              <a:buSzPct val="175000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Tillage</a:t>
            </a:r>
          </a:p>
          <a:p>
            <a:pPr>
              <a:buClr>
                <a:srgbClr val="FF0000"/>
              </a:buClr>
              <a:buSzPct val="175000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Plant health</a:t>
            </a:r>
          </a:p>
          <a:p>
            <a:pPr>
              <a:buClr>
                <a:srgbClr val="FF0000"/>
              </a:buClr>
              <a:buSzPct val="175000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Record keeping</a:t>
            </a:r>
          </a:p>
          <a:p>
            <a:pPr>
              <a:buClr>
                <a:srgbClr val="FF0000"/>
              </a:buClr>
              <a:buSzPct val="175000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Biological control</a:t>
            </a:r>
          </a:p>
          <a:p>
            <a:pPr>
              <a:buClr>
                <a:srgbClr val="FF0000"/>
              </a:buClr>
              <a:buSzPct val="175000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Chemical control</a:t>
            </a:r>
          </a:p>
        </p:txBody>
      </p:sp>
      <p:pic>
        <p:nvPicPr>
          <p:cNvPr id="4" name="Picture 8" descr="roach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81200"/>
            <a:ext cx="3298825" cy="40671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209801"/>
            <a:ext cx="6715125" cy="416438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 rot="10800000">
            <a:off x="6248400" y="2409825"/>
            <a:ext cx="457200" cy="180975"/>
          </a:xfrm>
          <a:prstGeom prst="rightArrow">
            <a:avLst>
              <a:gd name="adj1" fmla="val 57945"/>
              <a:gd name="adj2" fmla="val 5198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351085" y="763588"/>
            <a:ext cx="850850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      Insecticide active ingredients registered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for use on mole crickets in </a:t>
            </a:r>
            <a:r>
              <a:rPr lang="en-US" sz="28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Florida pastures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 g</a:t>
            </a:r>
            <a:r>
              <a:rPr lang="en-US" altLang="en-US" sz="28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olf courses and athletic fields       (effective)</a:t>
            </a:r>
          </a:p>
        </p:txBody>
      </p:sp>
      <p:sp>
        <p:nvSpPr>
          <p:cNvPr id="5" name="Right Arrow 4"/>
          <p:cNvSpPr/>
          <p:nvPr/>
        </p:nvSpPr>
        <p:spPr>
          <a:xfrm rot="10800000">
            <a:off x="3048000" y="5867400"/>
            <a:ext cx="457200" cy="180975"/>
          </a:xfrm>
          <a:prstGeom prst="rightArrow">
            <a:avLst>
              <a:gd name="adj1" fmla="val 57945"/>
              <a:gd name="adj2" fmla="val 5198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057400" y="76200"/>
            <a:ext cx="5715000" cy="9429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4000" b="1" kern="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b="1" i="1" kern="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Chemical Control </a:t>
            </a:r>
          </a:p>
        </p:txBody>
      </p:sp>
      <p:sp>
        <p:nvSpPr>
          <p:cNvPr id="7" name="Right Arrow 6"/>
          <p:cNvSpPr/>
          <p:nvPr/>
        </p:nvSpPr>
        <p:spPr>
          <a:xfrm rot="10800000">
            <a:off x="3048000" y="2409824"/>
            <a:ext cx="457200" cy="180975"/>
          </a:xfrm>
          <a:prstGeom prst="rightArrow">
            <a:avLst>
              <a:gd name="adj1" fmla="val 57945"/>
              <a:gd name="adj2" fmla="val 5198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5" y="5334000"/>
            <a:ext cx="487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7" y="4648200"/>
            <a:ext cx="487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82761"/>
            <a:ext cx="487363" cy="2444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355725"/>
            <a:ext cx="48736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528637" y="6423614"/>
            <a:ext cx="81534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Lucida Bright" panose="02040602050505020304" pitchFamily="18" charset="0"/>
              </a:rPr>
              <a:t>National Pesticide Information Retrieval System (http://npirspublic.ceris.purdue.edu/) 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97" y="4022725"/>
            <a:ext cx="487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43200"/>
            <a:ext cx="487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4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1343</Words>
  <Application>Microsoft Office PowerPoint</Application>
  <PresentationFormat>On-screen Show (4:3)</PresentationFormat>
  <Paragraphs>349</Paragraphs>
  <Slides>28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2_Office Theme</vt:lpstr>
      <vt:lpstr>PowerPoint Presentation</vt:lpstr>
      <vt:lpstr>Correct Diagnosis of Problem</vt:lpstr>
      <vt:lpstr>Insect Pests in Florida Pastures</vt:lpstr>
      <vt:lpstr>PowerPoint Presentation</vt:lpstr>
      <vt:lpstr>PowerPoint Presentation</vt:lpstr>
      <vt:lpstr>PowerPoint Presentation</vt:lpstr>
      <vt:lpstr>PowerPoint Presentation</vt:lpstr>
      <vt:lpstr> Establish Damage Threshold and Select Management Options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 Ants</vt:lpstr>
      <vt:lpstr>Red Imported Fire Ants</vt:lpstr>
      <vt:lpstr>PowerPoint Presentation</vt:lpstr>
      <vt:lpstr> Establish Damage Threshold and Select Management Options </vt:lpstr>
      <vt:lpstr>Chemical Control Strategies</vt:lpstr>
      <vt:lpstr>PowerPoint Presentation</vt:lpstr>
      <vt:lpstr>PowerPoint Presentation</vt:lpstr>
      <vt:lpstr> Establish Damage Threshold and Select Management Options </vt:lpstr>
      <vt:lpstr> Southern Chinch Bugs  </vt:lpstr>
      <vt:lpstr>Establish Damage Threshold and Select Management Options</vt:lpstr>
      <vt:lpstr>Scarab Beetles (Grubs) </vt:lpstr>
      <vt:lpstr>Grub Damage</vt:lpstr>
      <vt:lpstr> Establish Damage Threshold and Select Management Options </vt:lpstr>
      <vt:lpstr>Ground Pearls (Scales)</vt:lpstr>
      <vt:lpstr>PowerPoint Presentation</vt:lpstr>
    </vt:vector>
  </TitlesOfParts>
  <Company>UF/IFAS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80</cp:revision>
  <dcterms:created xsi:type="dcterms:W3CDTF">2015-08-31T17:31:47Z</dcterms:created>
  <dcterms:modified xsi:type="dcterms:W3CDTF">2015-10-05T19:42:31Z</dcterms:modified>
</cp:coreProperties>
</file>